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0" r:id="rId9"/>
    <p:sldId id="264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3F9BBA-CB7E-4B0F-BEC5-2F3187A45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15A1E8D-5CA9-452D-B60F-20B07400C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D44F0B-A5E1-4FF4-8B1A-F93AB735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15A019-1383-4C07-A78A-D98FB26B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7ACF46D-03D6-4F94-87E0-2A48FD7E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8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4CBA9F-F3C7-4217-99D9-065A04D6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ACE0A43-40D4-4915-92F1-4C2080E5D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BDB609F-D9AC-4EA0-863F-12D1A7103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26D5518-1CEF-48A2-AAAF-2FA91893B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C845192-494B-4461-832C-67DBB6DA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5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420EB302-6D66-4983-9169-F882CCDBB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6EACD00-74BA-40F2-B6B1-2EE32B0CA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AC2D57-F6CE-4D84-B067-33941994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A4E2B7C-5F34-4D62-9288-E07D3C135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0D8335F-1B7E-4274-B50C-B201878C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8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1D60A1-6F9C-480E-A24E-F410DDCCA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E3F122-7B9F-4DDA-A265-EB2C2C296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DEDB33-806D-4387-88DE-95C5E154E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8516B8-D80D-4A96-9ED9-8B126C8B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7C6A8C-DD92-4D91-93C9-C2965D3C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6EDE04-699A-4E56-A25D-53A274BF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8BB3B73-22FE-4A3C-A33F-80A9B0660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B25029-D2ED-4992-BD3A-416A8B2C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509E662-8535-4CDE-836B-33BA14C80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F41CFB1-90D2-4C52-8D92-9F167A29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2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FEEBFA-413C-4EDB-9551-FD51CBE3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48051C7-DF95-4776-8209-9CD0F8200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D825112-2494-4E44-BFC5-27FF78D61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553A625-E45D-4D11-92E7-177B333D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158EDD3-84D8-4E03-B891-1A8CC4BB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DB1AC74-641A-44A8-AF40-E636182B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7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5EBBC9-9175-427A-B2BD-5900398C1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03E18F2-9CD6-4B24-959A-EC0509D13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9177627-0DAC-4240-B21D-DEB7DAA06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CE6B97B-5013-4D6D-AEEA-E0A32812E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E6BBC47F-302F-4E19-B11B-98EF07C87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23A6047-9315-485A-BDE2-4F3F979E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633FCF8-0487-4437-8EA1-02C183BE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BF8EEBF-97E6-4329-8A9B-C0B1F1C3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7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14B3C6-3FC8-4A5F-924A-5AEC89033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2F5E6F6-0337-453C-B578-5095FBD6A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55E2CD3-AB6A-499B-BBFB-709A0CA4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31B9482-2004-4E9D-B819-92F9249B1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2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978827D-B82C-44BE-AD28-CA6C2D14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2715043-D11A-48FF-A016-D0C5B4FE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49CBABB-6F95-4126-A6CE-57141CC6E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5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13FC25-BDB3-4C50-AD2D-1C5E238D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FEFB891-1C3F-45AC-B512-A5A16C6C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F9CAC20-3FFA-4B93-AD6D-07B1B909A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4B631C6-026F-46A0-A07F-004243D3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43E8538-FFEC-4E4E-9FDF-42C6B7B6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E317C3E-AED9-47D9-873B-A6C40094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88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1B67F4-D0BD-4781-B5EE-EE72472D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7D9305D-3F94-412F-B439-C89289C2C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5DE95A4-42BA-4B3E-8FCC-70F745086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60E5114-1800-4991-B9F5-2CA1D36B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C443883-C94B-4E95-8637-60D5517D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192BFE0-1115-44D4-8F9E-288953DA4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7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C6951D-B8EC-4E87-870B-C9C555469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E3BFBBC-82F2-4F5D-977A-35C774388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E13B90B-68D9-4388-BE34-06AE4BA07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1530-86E7-4751-8381-F7A85A061D0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CA0B581-D7BD-4C3F-BFFB-64EBBFCFA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292137-412C-4F4A-819A-4C04E7E7D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1BB2-9011-4D4A-B42F-DD9F2996B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D6EC7CE-481A-4CAF-A2BF-AA9E38C5F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4715" y="1122363"/>
            <a:ext cx="10236467" cy="23876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FFFF00"/>
                </a:solidFill>
              </a:rPr>
              <a:t>Сравнительный анализ содержания Примерной рабочей программы по литературе и действующей программы </a:t>
            </a:r>
            <a:r>
              <a:rPr lang="ru-RU" sz="4800" b="1" dirty="0" err="1">
                <a:solidFill>
                  <a:srgbClr val="FFFF00"/>
                </a:solidFill>
              </a:rPr>
              <a:t>Г.С.Меркина</a:t>
            </a:r>
            <a:r>
              <a:rPr lang="ru-RU" sz="4800" b="1" dirty="0">
                <a:solidFill>
                  <a:srgbClr val="FFFF00"/>
                </a:solidFill>
              </a:rPr>
              <a:t>, </a:t>
            </a:r>
            <a:r>
              <a:rPr lang="ru-RU" sz="4800" b="1" dirty="0" err="1">
                <a:solidFill>
                  <a:srgbClr val="FFFF00"/>
                </a:solidFill>
              </a:rPr>
              <a:t>С.А.Зинина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6FD5852-4519-44EF-BDEC-0B6926AC8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773" y="4607878"/>
            <a:ext cx="9144000" cy="1655762"/>
          </a:xfrm>
        </p:spPr>
        <p:txBody>
          <a:bodyPr/>
          <a:lstStyle/>
          <a:p>
            <a:pPr algn="r"/>
            <a:r>
              <a:rPr lang="ru-RU" b="1" dirty="0">
                <a:solidFill>
                  <a:srgbClr val="CCECFF"/>
                </a:solidFill>
              </a:rPr>
              <a:t>Семенова Ирина Владимировна, </a:t>
            </a:r>
          </a:p>
          <a:p>
            <a:pPr algn="r"/>
            <a:r>
              <a:rPr lang="ru-RU" b="1" dirty="0">
                <a:solidFill>
                  <a:srgbClr val="CCECFF"/>
                </a:solidFill>
              </a:rPr>
              <a:t>учитель русского языка и литературы </a:t>
            </a:r>
          </a:p>
          <a:p>
            <a:pPr algn="r"/>
            <a:r>
              <a:rPr lang="ru-RU" b="1" dirty="0">
                <a:solidFill>
                  <a:srgbClr val="CCECFF"/>
                </a:solidFill>
              </a:rPr>
              <a:t>МАОУ СОШ №25 </a:t>
            </a:r>
            <a:r>
              <a:rPr lang="ru-RU" b="1" dirty="0" err="1">
                <a:solidFill>
                  <a:srgbClr val="CCECFF"/>
                </a:solidFill>
              </a:rPr>
              <a:t>г.Тюмени</a:t>
            </a:r>
            <a:endParaRPr lang="ru-RU" b="1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1E2A90-88BC-40E7-86E5-460F6F05F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0A9E22-04FA-45E1-9A1A-7391C29D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88" y="113288"/>
            <a:ext cx="12016673" cy="6603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CCECFF"/>
                </a:solidFill>
              </a:rPr>
              <a:t>5 </a:t>
            </a:r>
            <a:r>
              <a:rPr lang="ru-RU" sz="2200" b="1" dirty="0" smtClean="0">
                <a:solidFill>
                  <a:srgbClr val="CCECFF"/>
                </a:solidFill>
              </a:rPr>
              <a:t>класс.  </a:t>
            </a:r>
            <a:r>
              <a:rPr lang="ru-RU" sz="2200" b="1" dirty="0">
                <a:solidFill>
                  <a:srgbClr val="FFFF00"/>
                </a:solidFill>
              </a:rPr>
              <a:t>Произведения отечественных писателей XIX—XXI </a:t>
            </a:r>
            <a:r>
              <a:rPr lang="ru-RU" sz="2200" b="1" dirty="0" smtClean="0">
                <a:solidFill>
                  <a:srgbClr val="FFFF00"/>
                </a:solidFill>
              </a:rPr>
              <a:t>веков на </a:t>
            </a:r>
            <a:r>
              <a:rPr lang="ru-RU" sz="2200" b="1" dirty="0">
                <a:solidFill>
                  <a:srgbClr val="FFFF00"/>
                </a:solidFill>
              </a:rPr>
              <a:t>тему детства (не менее двух</a:t>
            </a:r>
            <a:r>
              <a:rPr lang="ru-RU" sz="2200" b="1" dirty="0" smtClean="0">
                <a:solidFill>
                  <a:srgbClr val="FFFF00"/>
                </a:solidFill>
              </a:rPr>
              <a:t>). Например</a:t>
            </a:r>
            <a:r>
              <a:rPr lang="ru-RU" sz="2200" b="1" dirty="0">
                <a:solidFill>
                  <a:srgbClr val="FFFF00"/>
                </a:solidFill>
              </a:rPr>
              <a:t>, произведения В. Г. Короленко, В. П. Катаева, </a:t>
            </a:r>
            <a:r>
              <a:rPr lang="ru-RU" sz="2200" b="1" dirty="0" smtClean="0">
                <a:solidFill>
                  <a:srgbClr val="FFFF00"/>
                </a:solidFill>
              </a:rPr>
              <a:t>В</a:t>
            </a:r>
            <a:r>
              <a:rPr lang="ru-RU" sz="2200" b="1" dirty="0">
                <a:solidFill>
                  <a:srgbClr val="FFFF00"/>
                </a:solidFill>
              </a:rPr>
              <a:t>. П. Крапивина, </a:t>
            </a:r>
            <a:r>
              <a:rPr lang="ru-RU" sz="2200" b="1" dirty="0" smtClean="0">
                <a:solidFill>
                  <a:srgbClr val="FFFF00"/>
                </a:solidFill>
              </a:rPr>
              <a:t>  Ю</a:t>
            </a:r>
            <a:r>
              <a:rPr lang="ru-RU" sz="2200" b="1" dirty="0">
                <a:solidFill>
                  <a:srgbClr val="FFFF00"/>
                </a:solidFill>
              </a:rPr>
              <a:t>. П. Казакова, А. Г. Алексина, В. П. </a:t>
            </a:r>
            <a:r>
              <a:rPr lang="ru-RU" sz="2200" b="1" dirty="0" smtClean="0">
                <a:solidFill>
                  <a:srgbClr val="FFFF00"/>
                </a:solidFill>
              </a:rPr>
              <a:t>Астафьева</a:t>
            </a:r>
            <a:r>
              <a:rPr lang="ru-RU" sz="2200" b="1" dirty="0">
                <a:solidFill>
                  <a:srgbClr val="FFFF00"/>
                </a:solidFill>
              </a:rPr>
              <a:t>, В. К.  </a:t>
            </a:r>
            <a:r>
              <a:rPr lang="ru-RU" sz="2200" b="1" dirty="0" err="1">
                <a:solidFill>
                  <a:srgbClr val="FFFF00"/>
                </a:solidFill>
              </a:rPr>
              <a:t>Железникова</a:t>
            </a:r>
            <a:r>
              <a:rPr lang="ru-RU" sz="2200" b="1" dirty="0" smtClean="0">
                <a:solidFill>
                  <a:srgbClr val="FFFF00"/>
                </a:solidFill>
              </a:rPr>
              <a:t>,  Ю</a:t>
            </a:r>
            <a:r>
              <a:rPr lang="ru-RU" sz="2200" b="1" dirty="0">
                <a:solidFill>
                  <a:srgbClr val="FFFF00"/>
                </a:solidFill>
              </a:rPr>
              <a:t>. Я.  </a:t>
            </a:r>
            <a:r>
              <a:rPr lang="ru-RU" sz="2200" b="1" dirty="0" smtClean="0">
                <a:solidFill>
                  <a:srgbClr val="FFFF00"/>
                </a:solidFill>
              </a:rPr>
              <a:t>Яковлева,             Ю</a:t>
            </a:r>
            <a:r>
              <a:rPr lang="ru-RU" sz="2200" b="1" dirty="0">
                <a:solidFill>
                  <a:srgbClr val="FFFF00"/>
                </a:solidFill>
              </a:rPr>
              <a:t>. И.  Коваля, </a:t>
            </a:r>
            <a:r>
              <a:rPr lang="ru-RU" sz="2200" b="1" dirty="0" smtClean="0">
                <a:solidFill>
                  <a:srgbClr val="FFFF00"/>
                </a:solidFill>
              </a:rPr>
              <a:t>А</a:t>
            </a:r>
            <a:r>
              <a:rPr lang="ru-RU" sz="2200" b="1" dirty="0">
                <a:solidFill>
                  <a:srgbClr val="FFFF00"/>
                </a:solidFill>
              </a:rPr>
              <a:t>. А. </a:t>
            </a:r>
            <a:r>
              <a:rPr lang="ru-RU" sz="2200" b="1" dirty="0" err="1">
                <a:solidFill>
                  <a:srgbClr val="FFFF00"/>
                </a:solidFill>
              </a:rPr>
              <a:t>Гиваргизова</a:t>
            </a:r>
            <a:r>
              <a:rPr lang="ru-RU" sz="2200" b="1" dirty="0">
                <a:solidFill>
                  <a:srgbClr val="FFFF00"/>
                </a:solidFill>
              </a:rPr>
              <a:t>, М. С. </a:t>
            </a:r>
            <a:r>
              <a:rPr lang="ru-RU" sz="2200" b="1" dirty="0" err="1">
                <a:solidFill>
                  <a:srgbClr val="FFFF00"/>
                </a:solidFill>
              </a:rPr>
              <a:t>Аромштам</a:t>
            </a:r>
            <a:r>
              <a:rPr lang="ru-RU" sz="2200" b="1" dirty="0">
                <a:solidFill>
                  <a:srgbClr val="FFFF00"/>
                </a:solidFill>
              </a:rPr>
              <a:t>, </a:t>
            </a:r>
            <a:r>
              <a:rPr lang="ru-RU" sz="2200" b="1" dirty="0" smtClean="0">
                <a:solidFill>
                  <a:srgbClr val="FFFF00"/>
                </a:solidFill>
              </a:rPr>
              <a:t>Н</a:t>
            </a:r>
            <a:r>
              <a:rPr lang="ru-RU" sz="2200" b="1" dirty="0">
                <a:solidFill>
                  <a:srgbClr val="FFFF00"/>
                </a:solidFill>
              </a:rPr>
              <a:t>. Ю. </a:t>
            </a:r>
            <a:r>
              <a:rPr lang="ru-RU" sz="2200" b="1" dirty="0" err="1">
                <a:solidFill>
                  <a:srgbClr val="FFFF00"/>
                </a:solidFill>
              </a:rPr>
              <a:t>Абгарян</a:t>
            </a:r>
            <a:r>
              <a:rPr lang="ru-RU" sz="2200" b="1" dirty="0">
                <a:solidFill>
                  <a:srgbClr val="FFFF00"/>
                </a:solidFill>
              </a:rPr>
              <a:t>. </a:t>
            </a:r>
          </a:p>
          <a:p>
            <a:pPr marL="0" indent="0">
              <a:buNone/>
            </a:pPr>
            <a:endParaRPr lang="ru-RU" sz="22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CCECFF"/>
                </a:solidFill>
              </a:rPr>
              <a:t>6 класс. </a:t>
            </a:r>
            <a:r>
              <a:rPr lang="ru-RU" sz="2200" b="1" dirty="0">
                <a:solidFill>
                  <a:srgbClr val="FFFF00"/>
                </a:solidFill>
              </a:rPr>
              <a:t>Проза отечественных писателей конца XX — начала XXI </a:t>
            </a:r>
            <a:r>
              <a:rPr lang="ru-RU" sz="2200" b="1" dirty="0" smtClean="0">
                <a:solidFill>
                  <a:srgbClr val="FFFF00"/>
                </a:solidFill>
              </a:rPr>
              <a:t>века</a:t>
            </a:r>
            <a:r>
              <a:rPr lang="ru-RU" sz="2200" b="1" dirty="0">
                <a:solidFill>
                  <a:srgbClr val="FFFF00"/>
                </a:solidFill>
              </a:rPr>
              <a:t>, в том числе о Великой Отечественной войне (два </a:t>
            </a:r>
            <a:r>
              <a:rPr lang="ru-RU" sz="2200" b="1" dirty="0" smtClean="0">
                <a:solidFill>
                  <a:srgbClr val="FFFF00"/>
                </a:solidFill>
              </a:rPr>
              <a:t>произведения </a:t>
            </a:r>
            <a:r>
              <a:rPr lang="ru-RU" sz="2200" b="1" dirty="0">
                <a:solidFill>
                  <a:srgbClr val="FFFF00"/>
                </a:solidFill>
              </a:rPr>
              <a:t>по выбору). Например, </a:t>
            </a:r>
            <a:r>
              <a:rPr lang="ru-RU" sz="2200" b="1" dirty="0" smtClean="0">
                <a:solidFill>
                  <a:srgbClr val="FFFF00"/>
                </a:solidFill>
              </a:rPr>
              <a:t>Б</a:t>
            </a:r>
            <a:r>
              <a:rPr lang="ru-RU" sz="2200" b="1" dirty="0">
                <a:solidFill>
                  <a:srgbClr val="FFFF00"/>
                </a:solidFill>
              </a:rPr>
              <a:t>. Л. Васильев. «Экспонат №...»; </a:t>
            </a:r>
            <a:r>
              <a:rPr lang="ru-RU" sz="2200" b="1" dirty="0" smtClean="0">
                <a:solidFill>
                  <a:srgbClr val="FFFF00"/>
                </a:solidFill>
              </a:rPr>
              <a:t>Б</a:t>
            </a:r>
            <a:r>
              <a:rPr lang="ru-RU" sz="2200" b="1" dirty="0">
                <a:solidFill>
                  <a:srgbClr val="FFFF00"/>
                </a:solidFill>
              </a:rPr>
              <a:t>. П. Екимов. «Ночь исцеления», А. В. </a:t>
            </a:r>
            <a:r>
              <a:rPr lang="ru-RU" sz="2200" b="1" dirty="0" err="1">
                <a:solidFill>
                  <a:srgbClr val="FFFF00"/>
                </a:solidFill>
              </a:rPr>
              <a:t>Жвалевский</a:t>
            </a:r>
            <a:r>
              <a:rPr lang="ru-RU" sz="2200" b="1" dirty="0">
                <a:solidFill>
                  <a:srgbClr val="FFFF00"/>
                </a:solidFill>
              </a:rPr>
              <a:t> и Е. Б. </a:t>
            </a:r>
            <a:r>
              <a:rPr lang="ru-RU" sz="2200" b="1" dirty="0" smtClean="0">
                <a:solidFill>
                  <a:srgbClr val="FFFF00"/>
                </a:solidFill>
              </a:rPr>
              <a:t>Пастернак</a:t>
            </a:r>
            <a:r>
              <a:rPr lang="ru-RU" sz="2200" b="1" dirty="0">
                <a:solidFill>
                  <a:srgbClr val="FFFF00"/>
                </a:solidFill>
              </a:rPr>
              <a:t>. «Правдивая история Деда Мороза» (глава «Очень </a:t>
            </a:r>
            <a:r>
              <a:rPr lang="ru-RU" sz="2200" b="1" dirty="0" smtClean="0">
                <a:solidFill>
                  <a:srgbClr val="FFFF00"/>
                </a:solidFill>
              </a:rPr>
              <a:t>страшный </a:t>
            </a:r>
            <a:r>
              <a:rPr lang="ru-RU" sz="2200" b="1" dirty="0">
                <a:solidFill>
                  <a:srgbClr val="FFFF00"/>
                </a:solidFill>
              </a:rPr>
              <a:t>1942 Новый год») и др</a:t>
            </a:r>
            <a:r>
              <a:rPr lang="ru-RU" sz="2200" b="1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FFFF00"/>
                </a:solidFill>
              </a:rPr>
              <a:t>Произведения современных отечественных </a:t>
            </a:r>
            <a:r>
              <a:rPr lang="ru-RU" sz="2200" b="1" dirty="0" smtClean="0">
                <a:solidFill>
                  <a:srgbClr val="FFFF00"/>
                </a:solidFill>
              </a:rPr>
              <a:t>писателей-фантастов </a:t>
            </a:r>
            <a:r>
              <a:rPr lang="ru-RU" sz="2200" b="1" dirty="0">
                <a:solidFill>
                  <a:srgbClr val="FFFF00"/>
                </a:solidFill>
              </a:rPr>
              <a:t>(не менее двух). Например, А. В. </a:t>
            </a:r>
            <a:r>
              <a:rPr lang="ru-RU" sz="2200" b="1" dirty="0" err="1">
                <a:solidFill>
                  <a:srgbClr val="FFFF00"/>
                </a:solidFill>
              </a:rPr>
              <a:t>Жвалевский</a:t>
            </a:r>
            <a:r>
              <a:rPr lang="ru-RU" sz="2200" b="1" dirty="0">
                <a:solidFill>
                  <a:srgbClr val="FFFF00"/>
                </a:solidFill>
              </a:rPr>
              <a:t> и Е. Б. </a:t>
            </a:r>
            <a:r>
              <a:rPr lang="ru-RU" sz="2200" b="1" dirty="0" smtClean="0">
                <a:solidFill>
                  <a:srgbClr val="FFFF00"/>
                </a:solidFill>
              </a:rPr>
              <a:t>Пастернак</a:t>
            </a:r>
            <a:r>
              <a:rPr lang="ru-RU" sz="2200" b="1" dirty="0">
                <a:solidFill>
                  <a:srgbClr val="FFFF00"/>
                </a:solidFill>
              </a:rPr>
              <a:t>. «Время всегда хорошее»; С. В. Лукьяненко. «</a:t>
            </a:r>
            <a:r>
              <a:rPr lang="ru-RU" sz="2200" b="1" dirty="0" smtClean="0">
                <a:solidFill>
                  <a:srgbClr val="FFFF00"/>
                </a:solidFill>
              </a:rPr>
              <a:t>Мальчик и </a:t>
            </a:r>
            <a:r>
              <a:rPr lang="ru-RU" sz="2200" b="1" dirty="0">
                <a:solidFill>
                  <a:srgbClr val="FFFF00"/>
                </a:solidFill>
              </a:rPr>
              <a:t>Тьма»; В. В. </a:t>
            </a:r>
            <a:r>
              <a:rPr lang="ru-RU" sz="2200" b="1" dirty="0" err="1">
                <a:solidFill>
                  <a:srgbClr val="FFFF00"/>
                </a:solidFill>
              </a:rPr>
              <a:t>Ледерман</a:t>
            </a:r>
            <a:r>
              <a:rPr lang="ru-RU" sz="2200" b="1" dirty="0">
                <a:solidFill>
                  <a:srgbClr val="FFFF00"/>
                </a:solidFill>
              </a:rPr>
              <a:t>. «Календарь </a:t>
            </a:r>
            <a:r>
              <a:rPr lang="ru-RU" sz="2200" b="1" dirty="0" err="1">
                <a:solidFill>
                  <a:srgbClr val="FFFF00"/>
                </a:solidFill>
              </a:rPr>
              <a:t>ма</a:t>
            </a:r>
            <a:r>
              <a:rPr lang="ru-RU" sz="2200" b="1" dirty="0">
                <a:solidFill>
                  <a:srgbClr val="FFFF00"/>
                </a:solidFill>
              </a:rPr>
              <a:t>(й)я» и </a:t>
            </a:r>
            <a:r>
              <a:rPr lang="ru-RU" sz="2200" b="1" dirty="0" smtClean="0">
                <a:solidFill>
                  <a:srgbClr val="FFFF00"/>
                </a:solidFill>
              </a:rPr>
              <a:t>др.</a:t>
            </a:r>
          </a:p>
          <a:p>
            <a:pPr marL="0" indent="0">
              <a:buNone/>
            </a:pPr>
            <a:endParaRPr lang="ru-RU" sz="22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CCECFF"/>
                </a:solidFill>
              </a:rPr>
              <a:t>7 класс. </a:t>
            </a:r>
            <a:r>
              <a:rPr lang="ru-RU" sz="2200" b="1" dirty="0">
                <a:solidFill>
                  <a:srgbClr val="FFFF00"/>
                </a:solidFill>
              </a:rPr>
              <a:t>Тема взаимоотношения поколений, становления человека, </a:t>
            </a:r>
            <a:r>
              <a:rPr lang="ru-RU" sz="2200" b="1" dirty="0" smtClean="0">
                <a:solidFill>
                  <a:srgbClr val="FFFF00"/>
                </a:solidFill>
              </a:rPr>
              <a:t>выбора </a:t>
            </a:r>
            <a:r>
              <a:rPr lang="ru-RU" sz="2200" b="1" dirty="0">
                <a:solidFill>
                  <a:srgbClr val="FFFF00"/>
                </a:solidFill>
              </a:rPr>
              <a:t>им жизненного пути (не менее двух произведений </a:t>
            </a:r>
            <a:r>
              <a:rPr lang="ru-RU" sz="2200" b="1" dirty="0" smtClean="0">
                <a:solidFill>
                  <a:srgbClr val="FFFF00"/>
                </a:solidFill>
              </a:rPr>
              <a:t>современных </a:t>
            </a:r>
            <a:r>
              <a:rPr lang="ru-RU" sz="2200" b="1" dirty="0">
                <a:solidFill>
                  <a:srgbClr val="FFFF00"/>
                </a:solidFill>
              </a:rPr>
              <a:t>отечественных и зарубежных писателей). Например, 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FFFF00"/>
                </a:solidFill>
              </a:rPr>
              <a:t>Л. Л. Волкова. «Всем выйти из кадра», Т. В. Михеева. «Лёгкие </a:t>
            </a:r>
            <a:r>
              <a:rPr lang="ru-RU" sz="2200" b="1" dirty="0" smtClean="0">
                <a:solidFill>
                  <a:srgbClr val="FFFF00"/>
                </a:solidFill>
              </a:rPr>
              <a:t>горы</a:t>
            </a:r>
            <a:r>
              <a:rPr lang="ru-RU" sz="2200" b="1" dirty="0">
                <a:solidFill>
                  <a:srgbClr val="FFFF00"/>
                </a:solidFill>
              </a:rPr>
              <a:t>», У. </a:t>
            </a:r>
            <a:r>
              <a:rPr lang="ru-RU" sz="2200" b="1" dirty="0" err="1">
                <a:solidFill>
                  <a:srgbClr val="FFFF00"/>
                </a:solidFill>
              </a:rPr>
              <a:t>Старк</a:t>
            </a:r>
            <a:r>
              <a:rPr lang="ru-RU" sz="2200" b="1" dirty="0">
                <a:solidFill>
                  <a:srgbClr val="FFFF00"/>
                </a:solidFill>
              </a:rPr>
              <a:t>. «Умеешь ли ты свистеть, </a:t>
            </a:r>
            <a:r>
              <a:rPr lang="ru-RU" sz="2200" b="1" dirty="0" err="1">
                <a:solidFill>
                  <a:srgbClr val="FFFF00"/>
                </a:solidFill>
              </a:rPr>
              <a:t>Йоханна</a:t>
            </a:r>
            <a:r>
              <a:rPr lang="ru-RU" sz="2200" b="1" dirty="0">
                <a:solidFill>
                  <a:srgbClr val="FFFF00"/>
                </a:solidFill>
              </a:rPr>
              <a:t>?» и </a:t>
            </a:r>
            <a:r>
              <a:rPr lang="ru-RU" sz="2200" b="1" dirty="0" err="1">
                <a:solidFill>
                  <a:srgbClr val="FFFF00"/>
                </a:solidFill>
              </a:rPr>
              <a:t>др</a:t>
            </a:r>
            <a:endParaRPr lang="ru-RU" sz="2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0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D72DD2-F7E8-423C-AF98-B2373E44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A4D54AE-5B31-4D11-B7D7-10DE586E8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7634"/>
            <a:ext cx="10515600" cy="5859329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</a:rPr>
              <a:t>     Цели изучения предмета «Литература» в основной школе состоят в формировании у обучающихся потребности в качественном чтении, культуры читательского восприятия, понимания литературных текстов и создания собственных устных и письменных высказываний.</a:t>
            </a:r>
          </a:p>
        </p:txBody>
      </p:sp>
    </p:spTree>
    <p:extLst>
      <p:ext uri="{BB962C8B-B14F-4D97-AF65-F5344CB8AC3E}">
        <p14:creationId xmlns:p14="http://schemas.microsoft.com/office/powerpoint/2010/main" val="2821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B3559-7568-4F37-9641-3A01B38D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FAB6138-FC2C-466D-8874-962183F66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49218"/>
              </p:ext>
            </p:extLst>
          </p:nvPr>
        </p:nvGraphicFramePr>
        <p:xfrm>
          <a:off x="356135" y="259882"/>
          <a:ext cx="11535878" cy="6395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61">
                  <a:extLst>
                    <a:ext uri="{9D8B030D-6E8A-4147-A177-3AD203B41FA5}">
                      <a16:colId xmlns="" xmlns:a16="http://schemas.microsoft.com/office/drawing/2014/main" val="4196857450"/>
                    </a:ext>
                  </a:extLst>
                </a:gridCol>
                <a:gridCol w="5314351">
                  <a:extLst>
                    <a:ext uri="{9D8B030D-6E8A-4147-A177-3AD203B41FA5}">
                      <a16:colId xmlns="" xmlns:a16="http://schemas.microsoft.com/office/drawing/2014/main" val="3535807388"/>
                    </a:ext>
                  </a:extLst>
                </a:gridCol>
                <a:gridCol w="5154366">
                  <a:extLst>
                    <a:ext uri="{9D8B030D-6E8A-4147-A177-3AD203B41FA5}">
                      <a16:colId xmlns="" xmlns:a16="http://schemas.microsoft.com/office/drawing/2014/main" val="3941560986"/>
                    </a:ext>
                  </a:extLst>
                </a:gridCol>
              </a:tblGrid>
              <a:tr h="1279197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Примерная рабочая программа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Программа </a:t>
                      </a:r>
                      <a:r>
                        <a:rPr lang="ru-RU" sz="2800" dirty="0" err="1"/>
                        <a:t>Г.С.Меркина</a:t>
                      </a:r>
                      <a:r>
                        <a:rPr lang="ru-RU" sz="2800" dirty="0"/>
                        <a:t>, </a:t>
                      </a:r>
                      <a:r>
                        <a:rPr lang="ru-RU" sz="2800" dirty="0" err="1"/>
                        <a:t>С.А.Зинина</a:t>
                      </a:r>
                      <a:endParaRPr lang="ru-RU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4295687"/>
                  </a:ext>
                </a:extLst>
              </a:tr>
              <a:tr h="1279197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FF00"/>
                          </a:solidFill>
                        </a:rPr>
                        <a:t>5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FF00"/>
                          </a:solidFill>
                        </a:rPr>
                        <a:t>Малые жанры фольклора. Сказки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CCECFF"/>
                          </a:solidFill>
                        </a:rPr>
                        <a:t>Малые жанры фольклора. Сказки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3114303"/>
                  </a:ext>
                </a:extLst>
              </a:tr>
              <a:tr h="1279197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FF00"/>
                          </a:solidFill>
                        </a:rPr>
                        <a:t>6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FF00"/>
                          </a:solidFill>
                        </a:rPr>
                        <a:t>Былины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CCECFF"/>
                          </a:solidFill>
                        </a:rPr>
                        <a:t>Легенды, предания, сказки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1304786"/>
                  </a:ext>
                </a:extLst>
              </a:tr>
              <a:tr h="1279197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FF00"/>
                          </a:solidFill>
                        </a:rPr>
                        <a:t>7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FF00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CCECFF"/>
                          </a:solidFill>
                        </a:rPr>
                        <a:t>Былины, русские народные песни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5398141"/>
                  </a:ext>
                </a:extLst>
              </a:tr>
              <a:tr h="1279197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FF00"/>
                          </a:solidFill>
                        </a:rPr>
                        <a:t>8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FF00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CCECFF"/>
                          </a:solidFill>
                        </a:rPr>
                        <a:t>Исторические песни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7118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6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B3559-7568-4F37-9641-3A01B38D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FAB6138-FC2C-466D-8874-962183F66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987988"/>
              </p:ext>
            </p:extLst>
          </p:nvPr>
        </p:nvGraphicFramePr>
        <p:xfrm>
          <a:off x="360947" y="259882"/>
          <a:ext cx="11531066" cy="6468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349">
                  <a:extLst>
                    <a:ext uri="{9D8B030D-6E8A-4147-A177-3AD203B41FA5}">
                      <a16:colId xmlns="" xmlns:a16="http://schemas.microsoft.com/office/drawing/2014/main" val="4196857450"/>
                    </a:ext>
                  </a:extLst>
                </a:gridCol>
                <a:gridCol w="5314351">
                  <a:extLst>
                    <a:ext uri="{9D8B030D-6E8A-4147-A177-3AD203B41FA5}">
                      <a16:colId xmlns="" xmlns:a16="http://schemas.microsoft.com/office/drawing/2014/main" val="3535807388"/>
                    </a:ext>
                  </a:extLst>
                </a:gridCol>
                <a:gridCol w="5154366">
                  <a:extLst>
                    <a:ext uri="{9D8B030D-6E8A-4147-A177-3AD203B41FA5}">
                      <a16:colId xmlns="" xmlns:a16="http://schemas.microsoft.com/office/drawing/2014/main" val="3941560986"/>
                    </a:ext>
                  </a:extLst>
                </a:gridCol>
              </a:tblGrid>
              <a:tr h="1089259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Примерная рабочая программа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Программа </a:t>
                      </a:r>
                      <a:r>
                        <a:rPr lang="ru-RU" sz="2800" dirty="0" err="1"/>
                        <a:t>Г.С.Меркина</a:t>
                      </a:r>
                      <a:r>
                        <a:rPr lang="ru-RU" sz="2800" dirty="0"/>
                        <a:t>, </a:t>
                      </a:r>
                      <a:r>
                        <a:rPr lang="ru-RU" sz="2800" dirty="0" err="1"/>
                        <a:t>С.А.Зинина</a:t>
                      </a:r>
                      <a:endParaRPr lang="ru-RU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4295687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«Повесть временных лет»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3114303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6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«Повесть временных лет»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«Повесть временных лет», «Поучение» Владимира Мономаха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1304786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7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«Поучение» Владимира Мономаха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«Повесть временных лет»,  «Повесть о Петре и Февронии Муромских»</a:t>
                      </a:r>
                    </a:p>
                    <a:p>
                      <a:endParaRPr lang="ru-RU" sz="2400" b="1" dirty="0">
                        <a:solidFill>
                          <a:srgbClr val="CCECFF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5398141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8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«Житие Сергия Радонежского»/ «Житие протопопа Аввакума, им самим написанное»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«Житие Сергия Радонежского», «Слово  о погибели Русской земли», «Житие Александра Невского»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71188153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9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«Слово о полку Игореве»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«Слово о полку Игореве»</a:t>
                      </a:r>
                    </a:p>
                    <a:p>
                      <a:endParaRPr lang="ru-RU" sz="2400" b="1" dirty="0">
                        <a:solidFill>
                          <a:srgbClr val="CCECFF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006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B3559-7568-4F37-9641-3A01B38D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FAB6138-FC2C-466D-8874-962183F66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891826"/>
              </p:ext>
            </p:extLst>
          </p:nvPr>
        </p:nvGraphicFramePr>
        <p:xfrm>
          <a:off x="360947" y="259882"/>
          <a:ext cx="11531066" cy="6468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349">
                  <a:extLst>
                    <a:ext uri="{9D8B030D-6E8A-4147-A177-3AD203B41FA5}">
                      <a16:colId xmlns="" xmlns:a16="http://schemas.microsoft.com/office/drawing/2014/main" val="4196857450"/>
                    </a:ext>
                  </a:extLst>
                </a:gridCol>
                <a:gridCol w="5314351">
                  <a:extLst>
                    <a:ext uri="{9D8B030D-6E8A-4147-A177-3AD203B41FA5}">
                      <a16:colId xmlns="" xmlns:a16="http://schemas.microsoft.com/office/drawing/2014/main" val="3535807388"/>
                    </a:ext>
                  </a:extLst>
                </a:gridCol>
                <a:gridCol w="5154366">
                  <a:extLst>
                    <a:ext uri="{9D8B030D-6E8A-4147-A177-3AD203B41FA5}">
                      <a16:colId xmlns="" xmlns:a16="http://schemas.microsoft.com/office/drawing/2014/main" val="3941560986"/>
                    </a:ext>
                  </a:extLst>
                </a:gridCol>
              </a:tblGrid>
              <a:tr h="1089259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Примерная рабочая программа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Программа </a:t>
                      </a:r>
                      <a:r>
                        <a:rPr lang="ru-RU" sz="2800" dirty="0" err="1"/>
                        <a:t>Г.С.Меркина</a:t>
                      </a:r>
                      <a:r>
                        <a:rPr lang="ru-RU" sz="2800" dirty="0"/>
                        <a:t>, </a:t>
                      </a:r>
                      <a:r>
                        <a:rPr lang="ru-RU" sz="2800" dirty="0" err="1"/>
                        <a:t>С.А.Зинина</a:t>
                      </a:r>
                      <a:endParaRPr lang="ru-RU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4295687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3114303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6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М.В.Ломоносов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1304786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7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М.В.Ломоносов</a:t>
                      </a:r>
                    </a:p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Г.Р.Державин</a:t>
                      </a:r>
                    </a:p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Д.И.Фонвизин «Недоросль»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5398141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8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Д.И.Фонвизин «Недоросль»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Г.Р.Державин</a:t>
                      </a:r>
                    </a:p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Н.М.Карамзин «Бедная Лиза»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71188153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9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>
                          <a:solidFill>
                            <a:srgbClr val="FFFF00"/>
                          </a:solidFill>
                        </a:rPr>
                        <a:t>М.В.Ломоносов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Г.Р.Державин</a:t>
                      </a:r>
                    </a:p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Н.М.Карамзин «Бедная Лиза»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err="1">
                          <a:solidFill>
                            <a:srgbClr val="CCECFF"/>
                          </a:solidFill>
                        </a:rPr>
                        <a:t>А.Н.Радищев</a:t>
                      </a:r>
                      <a:endParaRPr lang="ru-RU" sz="2400" b="1" dirty="0">
                        <a:solidFill>
                          <a:srgbClr val="CCECFF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006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0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B3559-7568-4F37-9641-3A01B38D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FAB6138-FC2C-466D-8874-962183F66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119299"/>
              </p:ext>
            </p:extLst>
          </p:nvPr>
        </p:nvGraphicFramePr>
        <p:xfrm>
          <a:off x="375386" y="231006"/>
          <a:ext cx="11521440" cy="637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6083">
                  <a:extLst>
                    <a:ext uri="{9D8B030D-6E8A-4147-A177-3AD203B41FA5}">
                      <a16:colId xmlns="" xmlns:a16="http://schemas.microsoft.com/office/drawing/2014/main" val="4196857450"/>
                    </a:ext>
                  </a:extLst>
                </a:gridCol>
                <a:gridCol w="3335154">
                  <a:extLst>
                    <a:ext uri="{9D8B030D-6E8A-4147-A177-3AD203B41FA5}">
                      <a16:colId xmlns="" xmlns:a16="http://schemas.microsoft.com/office/drawing/2014/main" val="3535807388"/>
                    </a:ext>
                  </a:extLst>
                </a:gridCol>
                <a:gridCol w="2820203">
                  <a:extLst>
                    <a:ext uri="{9D8B030D-6E8A-4147-A177-3AD203B41FA5}">
                      <a16:colId xmlns="" xmlns:a16="http://schemas.microsoft.com/office/drawing/2014/main" val="3941560986"/>
                    </a:ext>
                  </a:extLst>
                </a:gridCol>
              </a:tblGrid>
              <a:tr h="61237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Примерная рабочая программа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Программа </a:t>
                      </a:r>
                      <a:r>
                        <a:rPr lang="ru-RU" sz="2000" dirty="0" err="1"/>
                        <a:t>Г.С.Меркина</a:t>
                      </a:r>
                      <a:r>
                        <a:rPr lang="ru-RU" sz="2000" dirty="0"/>
                        <a:t>, </a:t>
                      </a:r>
                      <a:r>
                        <a:rPr lang="ru-RU" sz="2000" dirty="0" err="1"/>
                        <a:t>С.А.Зинина</a:t>
                      </a:r>
                      <a:endParaRPr lang="ru-RU" sz="2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4295687"/>
                  </a:ext>
                </a:extLst>
              </a:tr>
              <a:tr h="346127">
                <a:tc>
                  <a:txBody>
                    <a:bodyPr/>
                    <a:lstStyle/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В.А.Жуковский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«Светлана»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9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3114303"/>
                  </a:ext>
                </a:extLst>
              </a:tr>
              <a:tr h="951500">
                <a:tc>
                  <a:txBody>
                    <a:bodyPr/>
                    <a:lstStyle/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А.С.Пушкин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«Песнь о вещем Олеге»</a:t>
                      </a:r>
                    </a:p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А.С.Пушкин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«Станционный смотритель»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ru-RU" sz="2200" b="1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rgbClr val="CCECFF"/>
                          </a:solidFill>
                        </a:rPr>
                        <a:t>7</a:t>
                      </a:r>
                      <a:endParaRPr lang="ru-RU" sz="2200" b="1" dirty="0">
                        <a:solidFill>
                          <a:srgbClr val="CCECFF"/>
                        </a:solidFill>
                      </a:endParaRPr>
                    </a:p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1304786"/>
                  </a:ext>
                </a:extLst>
              </a:tr>
              <a:tr h="951500">
                <a:tc>
                  <a:txBody>
                    <a:bodyPr/>
                    <a:lstStyle/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Н.В.Гоголь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«Тарас Бульба»</a:t>
                      </a:r>
                    </a:p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Н.В.Гоголь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«Шинель»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7</a:t>
                      </a:r>
                    </a:p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6</a:t>
                      </a:r>
                    </a:p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5398141"/>
                  </a:ext>
                </a:extLst>
              </a:tr>
              <a:tr h="951500">
                <a:tc>
                  <a:txBody>
                    <a:bodyPr/>
                    <a:lstStyle/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И.С.Тургенев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«Бежин луг»</a:t>
                      </a:r>
                    </a:p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И.С.Тургенев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«Бирюк»</a:t>
                      </a:r>
                    </a:p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И.С.Тургенев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Стихотворения в прозе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6</a:t>
                      </a:r>
                    </a:p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7</a:t>
                      </a:r>
                    </a:p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-</a:t>
                      </a:r>
                    </a:p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6</a:t>
                      </a:r>
                    </a:p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71188153"/>
                  </a:ext>
                </a:extLst>
              </a:tr>
              <a:tr h="559667">
                <a:tc>
                  <a:txBody>
                    <a:bodyPr/>
                    <a:lstStyle/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Л.Н.Толстой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«После бала»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0061512"/>
                  </a:ext>
                </a:extLst>
              </a:tr>
              <a:tr h="376989">
                <a:tc>
                  <a:txBody>
                    <a:bodyPr/>
                    <a:lstStyle/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Н.С.Лесков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«Левша»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50228605"/>
                  </a:ext>
                </a:extLst>
              </a:tr>
              <a:tr h="951500">
                <a:tc>
                  <a:txBody>
                    <a:bodyPr/>
                    <a:lstStyle/>
                    <a:p>
                      <a:r>
                        <a:rPr lang="ru-RU" sz="2200" b="1" dirty="0" err="1">
                          <a:solidFill>
                            <a:srgbClr val="FFFF00"/>
                          </a:solidFill>
                        </a:rPr>
                        <a:t>Ф.М.Достоевский</a:t>
                      </a:r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 «Бедные люди»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FFFF00"/>
                          </a:solidFill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rgbClr val="CCECFF"/>
                          </a:solidFill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76037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5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B3559-7568-4F37-9641-3A01B38D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FAB6138-FC2C-466D-8874-962183F66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719271"/>
              </p:ext>
            </p:extLst>
          </p:nvPr>
        </p:nvGraphicFramePr>
        <p:xfrm>
          <a:off x="360947" y="259883"/>
          <a:ext cx="11511815" cy="6251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870">
                  <a:extLst>
                    <a:ext uri="{9D8B030D-6E8A-4147-A177-3AD203B41FA5}">
                      <a16:colId xmlns="" xmlns:a16="http://schemas.microsoft.com/office/drawing/2014/main" val="3535807388"/>
                    </a:ext>
                  </a:extLst>
                </a:gridCol>
                <a:gridCol w="5667945">
                  <a:extLst>
                    <a:ext uri="{9D8B030D-6E8A-4147-A177-3AD203B41FA5}">
                      <a16:colId xmlns="" xmlns:a16="http://schemas.microsoft.com/office/drawing/2014/main" val="3941560986"/>
                    </a:ext>
                  </a:extLst>
                </a:gridCol>
              </a:tblGrid>
              <a:tr h="86841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Примерная рабочая программа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Программа </a:t>
                      </a:r>
                      <a:r>
                        <a:rPr lang="ru-RU" sz="2800" dirty="0" err="1"/>
                        <a:t>Г.С.Меркина</a:t>
                      </a:r>
                      <a:r>
                        <a:rPr lang="ru-RU" sz="2800" dirty="0"/>
                        <a:t>, </a:t>
                      </a:r>
                      <a:r>
                        <a:rPr lang="ru-RU" sz="2800" dirty="0" err="1"/>
                        <a:t>С.А.Зинина</a:t>
                      </a:r>
                      <a:endParaRPr lang="ru-RU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4295687"/>
                  </a:ext>
                </a:extLst>
              </a:tr>
              <a:tr h="5306193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000" b="1" dirty="0">
                          <a:solidFill>
                            <a:srgbClr val="FFFF00"/>
                          </a:solidFill>
                        </a:rPr>
                        <a:t>Житийная литература</a:t>
                      </a:r>
                    </a:p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000" b="1" dirty="0">
                          <a:solidFill>
                            <a:srgbClr val="FFFF00"/>
                          </a:solidFill>
                        </a:rPr>
                        <a:t>Д.И.Фонвизин</a:t>
                      </a:r>
                    </a:p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2000" b="1" dirty="0" err="1">
                          <a:solidFill>
                            <a:srgbClr val="FFFF00"/>
                          </a:solidFill>
                        </a:rPr>
                        <a:t>А.С.Пушкин</a:t>
                      </a:r>
                      <a:r>
                        <a:rPr lang="ru-RU" sz="2000" b="1" dirty="0">
                          <a:solidFill>
                            <a:srgbClr val="FFFF00"/>
                          </a:solidFill>
                        </a:rPr>
                        <a:t>. Стихотворения. «Маленькие трагедии». «Капитанская дочка»</a:t>
                      </a:r>
                    </a:p>
                    <a:p>
                      <a:r>
                        <a:rPr lang="ru-RU" sz="2000" b="1" dirty="0" err="1">
                          <a:solidFill>
                            <a:srgbClr val="FFFF00"/>
                          </a:solidFill>
                        </a:rPr>
                        <a:t>М.Ю.Лермонтов</a:t>
                      </a:r>
                      <a:r>
                        <a:rPr lang="ru-RU" sz="2000" b="1" dirty="0">
                          <a:solidFill>
                            <a:srgbClr val="FFFF00"/>
                          </a:solidFill>
                        </a:rPr>
                        <a:t>. Стихотворения. «Мцыри»</a:t>
                      </a:r>
                    </a:p>
                    <a:p>
                      <a:r>
                        <a:rPr lang="ru-RU" sz="2000" b="1" dirty="0" err="1">
                          <a:solidFill>
                            <a:srgbClr val="FFFF00"/>
                          </a:solidFill>
                        </a:rPr>
                        <a:t>Н.В.Гоголь</a:t>
                      </a:r>
                      <a:r>
                        <a:rPr lang="ru-RU" sz="2000" b="1" dirty="0">
                          <a:solidFill>
                            <a:srgbClr val="FFFF00"/>
                          </a:solidFill>
                        </a:rPr>
                        <a:t>. «Шинель». «Ревизор»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CCECFF"/>
                          </a:solidFill>
                        </a:rPr>
                        <a:t>Историческая песня</a:t>
                      </a:r>
                    </a:p>
                    <a:p>
                      <a:endParaRPr lang="ru-RU" sz="2000" b="1" dirty="0">
                        <a:solidFill>
                          <a:srgbClr val="CCECFF"/>
                        </a:solidFill>
                      </a:endParaRPr>
                    </a:p>
                    <a:p>
                      <a:r>
                        <a:rPr lang="ru-RU" sz="2000" b="1" dirty="0">
                          <a:solidFill>
                            <a:srgbClr val="CCECFF"/>
                          </a:solidFill>
                        </a:rPr>
                        <a:t>«Житие Сергия Радонежского», «Слово  о погибели Русской земли», «Житие Александра Невского»</a:t>
                      </a:r>
                    </a:p>
                    <a:p>
                      <a:endParaRPr lang="ru-RU" sz="2000" b="1" dirty="0">
                        <a:solidFill>
                          <a:srgbClr val="CCECFF"/>
                        </a:solidFill>
                      </a:endParaRPr>
                    </a:p>
                    <a:p>
                      <a:r>
                        <a:rPr lang="ru-RU" sz="2000" b="1" dirty="0">
                          <a:solidFill>
                            <a:srgbClr val="CCECFF"/>
                          </a:solidFill>
                        </a:rPr>
                        <a:t>Г.Р.Державин</a:t>
                      </a:r>
                    </a:p>
                    <a:p>
                      <a:r>
                        <a:rPr lang="ru-RU" sz="2000" b="1" dirty="0">
                          <a:solidFill>
                            <a:srgbClr val="CCECFF"/>
                          </a:solidFill>
                        </a:rPr>
                        <a:t>Н.М.Карамзин «Бедная Лиза»</a:t>
                      </a:r>
                    </a:p>
                    <a:p>
                      <a:endParaRPr lang="ru-RU" sz="2000" b="1" dirty="0">
                        <a:solidFill>
                          <a:srgbClr val="CCECFF"/>
                        </a:solidFill>
                      </a:endParaRPr>
                    </a:p>
                    <a:p>
                      <a:r>
                        <a:rPr lang="ru-RU" sz="2000" b="1" dirty="0" err="1">
                          <a:solidFill>
                            <a:srgbClr val="CCECFF"/>
                          </a:solidFill>
                        </a:rPr>
                        <a:t>В.А.Жуковский</a:t>
                      </a:r>
                      <a:endParaRPr lang="ru-RU" sz="2000" b="1" dirty="0">
                        <a:solidFill>
                          <a:srgbClr val="CCECFF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CCECFF"/>
                        </a:solidFill>
                      </a:endParaRPr>
                    </a:p>
                    <a:p>
                      <a:r>
                        <a:rPr lang="ru-RU" sz="2000" b="1" dirty="0" err="1">
                          <a:solidFill>
                            <a:srgbClr val="CCECFF"/>
                          </a:solidFill>
                        </a:rPr>
                        <a:t>А.С.Пушкин</a:t>
                      </a:r>
                      <a:r>
                        <a:rPr lang="ru-RU" sz="2000" b="1" dirty="0">
                          <a:solidFill>
                            <a:srgbClr val="CCECFF"/>
                          </a:solidFill>
                        </a:rPr>
                        <a:t>. Стихотворения. «Маленькие трагедии». «Капитанская дочка»</a:t>
                      </a:r>
                    </a:p>
                    <a:p>
                      <a:r>
                        <a:rPr lang="ru-RU" sz="2000" b="1" dirty="0" err="1">
                          <a:solidFill>
                            <a:srgbClr val="CCECFF"/>
                          </a:solidFill>
                        </a:rPr>
                        <a:t>М.Ю.Лермонтов</a:t>
                      </a:r>
                      <a:r>
                        <a:rPr lang="ru-RU" sz="2000" b="1" dirty="0">
                          <a:solidFill>
                            <a:srgbClr val="CCECFF"/>
                          </a:solidFill>
                        </a:rPr>
                        <a:t>. Стихотворения. «Мцыри»</a:t>
                      </a:r>
                    </a:p>
                    <a:p>
                      <a:r>
                        <a:rPr lang="ru-RU" sz="2000" b="1" dirty="0" err="1">
                          <a:solidFill>
                            <a:srgbClr val="CCECFF"/>
                          </a:solidFill>
                        </a:rPr>
                        <a:t>Н.В.Гоголь</a:t>
                      </a:r>
                      <a:r>
                        <a:rPr lang="ru-RU" sz="2000" b="1" dirty="0">
                          <a:solidFill>
                            <a:srgbClr val="CCECFF"/>
                          </a:solidFill>
                        </a:rPr>
                        <a:t>. «Шинель». «Ревизор»</a:t>
                      </a:r>
                    </a:p>
                    <a:p>
                      <a:endParaRPr lang="ru-RU" sz="2000" b="1" dirty="0">
                        <a:solidFill>
                          <a:srgbClr val="CCECFF"/>
                        </a:solidFill>
                      </a:endParaRPr>
                    </a:p>
                    <a:p>
                      <a:endParaRPr lang="ru-RU" sz="2000" b="1" dirty="0">
                        <a:solidFill>
                          <a:srgbClr val="CCECFF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3114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A59C47-E95B-46EE-9054-1C9F5BC54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CA7002-7A0B-4DC9-A279-3CBBDBD61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FFFF00"/>
                </a:solidFill>
              </a:rPr>
              <a:t>М.А.Булгаков</a:t>
            </a:r>
            <a:r>
              <a:rPr lang="ru-RU" b="1" dirty="0">
                <a:solidFill>
                  <a:srgbClr val="FFFF00"/>
                </a:solidFill>
              </a:rPr>
              <a:t> «Собачье сердце»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FF00"/>
                </a:solidFill>
              </a:rPr>
              <a:t>М.А.Шолохов</a:t>
            </a:r>
            <a:r>
              <a:rPr lang="ru-RU" b="1" dirty="0">
                <a:solidFill>
                  <a:srgbClr val="FFFF00"/>
                </a:solidFill>
              </a:rPr>
              <a:t> «Судьба человека»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FF00"/>
                </a:solidFill>
              </a:rPr>
              <a:t>А.И.Солженицын</a:t>
            </a:r>
            <a:r>
              <a:rPr lang="ru-RU" b="1" dirty="0">
                <a:solidFill>
                  <a:srgbClr val="FFFF00"/>
                </a:solidFill>
              </a:rPr>
              <a:t> «Матренин двор»</a:t>
            </a:r>
          </a:p>
        </p:txBody>
      </p:sp>
    </p:spTree>
    <p:extLst>
      <p:ext uri="{BB962C8B-B14F-4D97-AF65-F5344CB8AC3E}">
        <p14:creationId xmlns:p14="http://schemas.microsoft.com/office/powerpoint/2010/main" val="12263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B3559-7568-4F37-9641-3A01B38D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FAB6138-FC2C-466D-8874-962183F66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357501"/>
              </p:ext>
            </p:extLst>
          </p:nvPr>
        </p:nvGraphicFramePr>
        <p:xfrm>
          <a:off x="360947" y="259882"/>
          <a:ext cx="11531066" cy="6468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349">
                  <a:extLst>
                    <a:ext uri="{9D8B030D-6E8A-4147-A177-3AD203B41FA5}">
                      <a16:colId xmlns="" xmlns:a16="http://schemas.microsoft.com/office/drawing/2014/main" val="4196857450"/>
                    </a:ext>
                  </a:extLst>
                </a:gridCol>
                <a:gridCol w="5314351">
                  <a:extLst>
                    <a:ext uri="{9D8B030D-6E8A-4147-A177-3AD203B41FA5}">
                      <a16:colId xmlns="" xmlns:a16="http://schemas.microsoft.com/office/drawing/2014/main" val="3535807388"/>
                    </a:ext>
                  </a:extLst>
                </a:gridCol>
                <a:gridCol w="5154366">
                  <a:extLst>
                    <a:ext uri="{9D8B030D-6E8A-4147-A177-3AD203B41FA5}">
                      <a16:colId xmlns="" xmlns:a16="http://schemas.microsoft.com/office/drawing/2014/main" val="3941560986"/>
                    </a:ext>
                  </a:extLst>
                </a:gridCol>
              </a:tblGrid>
              <a:tr h="1089259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Примерная рабочая программа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Программа </a:t>
                      </a:r>
                      <a:r>
                        <a:rPr lang="ru-RU" sz="2800" dirty="0" err="1"/>
                        <a:t>Г.С.Меркина</a:t>
                      </a:r>
                      <a:r>
                        <a:rPr lang="ru-RU" sz="2800" dirty="0"/>
                        <a:t>, </a:t>
                      </a:r>
                      <a:r>
                        <a:rPr lang="ru-RU" sz="2800" dirty="0" err="1"/>
                        <a:t>С.А.Зинина</a:t>
                      </a:r>
                      <a:endParaRPr lang="ru-RU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4295687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«Лошадиная фамилия»</a:t>
                      </a:r>
                    </a:p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«Мальчики»</a:t>
                      </a:r>
                    </a:p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«Хирургия»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«Пересолил»</a:t>
                      </a:r>
                    </a:p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«Злоумышленник»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3114303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6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«Толстый и тонкий»</a:t>
                      </a:r>
                    </a:p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«Хамелеон»</a:t>
                      </a:r>
                    </a:p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«Смерть чиновника»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</a:t>
                      </a:r>
                      <a:r>
                        <a:rPr lang="ru-RU" sz="2400" b="1" dirty="0" smtClean="0">
                          <a:solidFill>
                            <a:srgbClr val="CCECFF"/>
                          </a:solidFill>
                        </a:rPr>
                        <a:t>Толстый </a:t>
                      </a:r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и тонкий»</a:t>
                      </a:r>
                    </a:p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«Шуточка»</a:t>
                      </a:r>
                    </a:p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«Налим»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1304786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7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«Тоска»</a:t>
                      </a:r>
                    </a:p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«Злоумышленник»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«Хамелеон»</a:t>
                      </a:r>
                    </a:p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«Смерть чиновника»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5398141"/>
                  </a:ext>
                </a:extLst>
              </a:tr>
              <a:tr h="713874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8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71188153"/>
                  </a:ext>
                </a:extLst>
              </a:tr>
              <a:tr h="1089259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9 класс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CCECFF"/>
                          </a:solidFill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006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5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791</Words>
  <Application>Microsoft Office PowerPoint</Application>
  <PresentationFormat>Произвольный</PresentationFormat>
  <Paragraphs>157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Сравнительный анализ содержания Примерной рабочей программы по литературе и действующей программы Г.С.Меркина, С.А.Зинина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содержания Примерной рабочей программы по литературе и действующей программы Г.С.Меркина, С.А.Зинина</dc:title>
  <dc:creator>semenovai@yandex.ru</dc:creator>
  <cp:lastModifiedBy>Пользователь</cp:lastModifiedBy>
  <cp:revision>18</cp:revision>
  <dcterms:created xsi:type="dcterms:W3CDTF">2022-03-24T14:41:40Z</dcterms:created>
  <dcterms:modified xsi:type="dcterms:W3CDTF">2022-03-25T02:36:14Z</dcterms:modified>
</cp:coreProperties>
</file>